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3" r:id="rId3"/>
    <p:sldId id="305" r:id="rId4"/>
    <p:sldId id="257" r:id="rId5"/>
    <p:sldId id="300" r:id="rId6"/>
    <p:sldId id="283" r:id="rId7"/>
    <p:sldId id="262" r:id="rId8"/>
    <p:sldId id="259" r:id="rId9"/>
    <p:sldId id="261" r:id="rId10"/>
    <p:sldId id="306" r:id="rId11"/>
    <p:sldId id="260" r:id="rId12"/>
    <p:sldId id="296" r:id="rId13"/>
    <p:sldId id="263" r:id="rId14"/>
    <p:sldId id="264" r:id="rId15"/>
    <p:sldId id="298" r:id="rId16"/>
    <p:sldId id="302" r:id="rId17"/>
    <p:sldId id="287" r:id="rId18"/>
    <p:sldId id="267" r:id="rId19"/>
    <p:sldId id="268" r:id="rId20"/>
    <p:sldId id="266" r:id="rId21"/>
    <p:sldId id="295" r:id="rId22"/>
    <p:sldId id="269" r:id="rId23"/>
    <p:sldId id="299" r:id="rId24"/>
    <p:sldId id="270" r:id="rId25"/>
    <p:sldId id="286" r:id="rId26"/>
    <p:sldId id="285" r:id="rId27"/>
    <p:sldId id="289" r:id="rId28"/>
    <p:sldId id="271" r:id="rId29"/>
    <p:sldId id="291" r:id="rId30"/>
    <p:sldId id="288" r:id="rId31"/>
    <p:sldId id="284" r:id="rId32"/>
    <p:sldId id="292" r:id="rId33"/>
    <p:sldId id="293" r:id="rId34"/>
    <p:sldId id="276" r:id="rId35"/>
    <p:sldId id="277" r:id="rId36"/>
    <p:sldId id="278" r:id="rId37"/>
    <p:sldId id="294" r:id="rId38"/>
    <p:sldId id="282" r:id="rId39"/>
    <p:sldId id="279" r:id="rId40"/>
    <p:sldId id="290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0909" autoAdjust="0"/>
  </p:normalViewPr>
  <p:slideViewPr>
    <p:cSldViewPr>
      <p:cViewPr>
        <p:scale>
          <a:sx n="100" d="100"/>
          <a:sy n="100" d="100"/>
        </p:scale>
        <p:origin x="1914" y="4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2014/9/3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2014/9/3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2014/9/3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2014/9/3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 smtClean="0"/>
              <a:t>如何更有效的工作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卓梦创想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23"/>
            <a:ext cx="3851920" cy="68371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5"/>
          <p:cNvSpPr txBox="1"/>
          <p:nvPr/>
        </p:nvSpPr>
        <p:spPr>
          <a:xfrm>
            <a:off x="4429092" y="4797152"/>
            <a:ext cx="4714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+mj-ea"/>
                <a:ea typeface="+mj-ea"/>
              </a:rPr>
              <a:t>我们的目标是？</a:t>
            </a:r>
            <a:endParaRPr lang="zh-CN" altLang="en-US" sz="3600" dirty="0">
              <a:latin typeface="+mj-ea"/>
              <a:ea typeface="+mj-ea"/>
            </a:endParaRPr>
          </a:p>
        </p:txBody>
      </p:sp>
      <p:pic>
        <p:nvPicPr>
          <p:cNvPr id="5" name="Picture 2" descr="http://www.yooyoo360.com/photo/2009-1-1/2009011220184282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8214" y="0"/>
            <a:ext cx="785786" cy="8282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394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量化目标</a:t>
            </a:r>
            <a:endParaRPr lang="zh-CN" altLang="en-US" dirty="0"/>
          </a:p>
        </p:txBody>
      </p:sp>
      <p:pic>
        <p:nvPicPr>
          <p:cNvPr id="1026" name="Picture 2" descr="C:\Users\ahuabb\Downloads\0824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0430" y="428604"/>
            <a:ext cx="5080016" cy="62150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分解目标</a:t>
            </a:r>
            <a:endParaRPr lang="zh-CN" altLang="en-US" dirty="0"/>
          </a:p>
        </p:txBody>
      </p:sp>
      <p:pic>
        <p:nvPicPr>
          <p:cNvPr id="1026" name="Picture 2" descr="http://ww1.sinaimg.cn/large/70185be4jw1dvcsaowvkb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21" y="1916832"/>
            <a:ext cx="7243158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143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85860"/>
            <a:ext cx="8229600" cy="4143404"/>
          </a:xfrm>
        </p:spPr>
        <p:txBody>
          <a:bodyPr vert="horz">
            <a:normAutofit/>
          </a:bodyPr>
          <a:lstStyle/>
          <a:p>
            <a:pPr algn="l"/>
            <a:r>
              <a:rPr lang="en-US" altLang="zh-CN" sz="4000" b="1" dirty="0" smtClean="0">
                <a:solidFill>
                  <a:srgbClr val="FF0000"/>
                </a:solidFill>
                <a:latin typeface="+mn-ea"/>
                <a:ea typeface="+mn-ea"/>
              </a:rPr>
              <a:t>S</a:t>
            </a:r>
            <a:r>
              <a:rPr lang="en-US" altLang="zh-CN" sz="4000" b="1" dirty="0" smtClean="0">
                <a:latin typeface="+mn-ea"/>
                <a:ea typeface="+mn-ea"/>
              </a:rPr>
              <a:t> = Specific  </a:t>
            </a:r>
            <a:r>
              <a:rPr lang="zh-CN" altLang="en-US" sz="4000" b="1" dirty="0" smtClean="0">
                <a:latin typeface="+mn-ea"/>
                <a:ea typeface="+mn-ea"/>
              </a:rPr>
              <a:t>（明确性） </a:t>
            </a:r>
            <a:r>
              <a:rPr lang="en-US" altLang="zh-CN" sz="4000" b="1" dirty="0" smtClean="0">
                <a:latin typeface="+mn-ea"/>
                <a:ea typeface="+mn-ea"/>
              </a:rPr>
              <a:t/>
            </a:r>
            <a:br>
              <a:rPr lang="en-US" altLang="zh-CN" sz="4000" b="1" dirty="0" smtClean="0">
                <a:latin typeface="+mn-ea"/>
                <a:ea typeface="+mn-ea"/>
              </a:rPr>
            </a:br>
            <a:r>
              <a:rPr lang="en-US" altLang="zh-CN" sz="4000" b="1" dirty="0" smtClean="0">
                <a:solidFill>
                  <a:srgbClr val="FF0000"/>
                </a:solidFill>
                <a:latin typeface="+mn-ea"/>
                <a:ea typeface="+mn-ea"/>
              </a:rPr>
              <a:t>M</a:t>
            </a:r>
            <a:r>
              <a:rPr lang="en-US" altLang="zh-CN" sz="4000" b="1" dirty="0" smtClean="0">
                <a:latin typeface="+mn-ea"/>
                <a:ea typeface="+mn-ea"/>
              </a:rPr>
              <a:t> = Measurable</a:t>
            </a:r>
            <a:r>
              <a:rPr lang="zh-CN" altLang="en-US" sz="4000" b="1" dirty="0" smtClean="0">
                <a:latin typeface="+mn-ea"/>
                <a:ea typeface="+mn-ea"/>
              </a:rPr>
              <a:t>（可衡量性） </a:t>
            </a:r>
            <a:r>
              <a:rPr lang="en-US" altLang="zh-CN" sz="4000" b="1" dirty="0" smtClean="0">
                <a:latin typeface="+mn-ea"/>
                <a:ea typeface="+mn-ea"/>
              </a:rPr>
              <a:t/>
            </a:r>
            <a:br>
              <a:rPr lang="en-US" altLang="zh-CN" sz="4000" b="1" dirty="0" smtClean="0">
                <a:latin typeface="+mn-ea"/>
                <a:ea typeface="+mn-ea"/>
              </a:rPr>
            </a:br>
            <a:r>
              <a:rPr lang="en-US" altLang="zh-CN" sz="4000" b="1" dirty="0" smtClean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en-US" altLang="zh-CN" sz="4000" b="1" dirty="0" smtClean="0">
                <a:latin typeface="+mn-ea"/>
                <a:ea typeface="+mn-ea"/>
              </a:rPr>
              <a:t> = Attainable</a:t>
            </a:r>
            <a:r>
              <a:rPr lang="zh-CN" altLang="en-US" sz="4000" b="1" dirty="0" smtClean="0">
                <a:latin typeface="+mn-ea"/>
                <a:ea typeface="+mn-ea"/>
              </a:rPr>
              <a:t>（可达成性） </a:t>
            </a:r>
            <a:r>
              <a:rPr lang="en-US" altLang="zh-CN" sz="4000" b="1" dirty="0" smtClean="0">
                <a:latin typeface="+mn-ea"/>
                <a:ea typeface="+mn-ea"/>
              </a:rPr>
              <a:t/>
            </a:r>
            <a:br>
              <a:rPr lang="en-US" altLang="zh-CN" sz="4000" b="1" dirty="0" smtClean="0">
                <a:latin typeface="+mn-ea"/>
                <a:ea typeface="+mn-ea"/>
              </a:rPr>
            </a:br>
            <a:r>
              <a:rPr lang="en-US" altLang="zh-CN" sz="4000" b="1" dirty="0" smtClean="0">
                <a:solidFill>
                  <a:srgbClr val="FF0000"/>
                </a:solidFill>
                <a:latin typeface="+mn-ea"/>
                <a:ea typeface="+mn-ea"/>
              </a:rPr>
              <a:t>R</a:t>
            </a:r>
            <a:r>
              <a:rPr lang="en-US" altLang="zh-CN" sz="4000" b="1" dirty="0" smtClean="0">
                <a:latin typeface="+mn-ea"/>
                <a:ea typeface="+mn-ea"/>
              </a:rPr>
              <a:t> = Relevant  </a:t>
            </a:r>
            <a:r>
              <a:rPr lang="zh-CN" altLang="en-US" sz="4000" b="1" dirty="0" smtClean="0">
                <a:latin typeface="+mn-ea"/>
                <a:ea typeface="+mn-ea"/>
              </a:rPr>
              <a:t>（相关性） </a:t>
            </a:r>
            <a:r>
              <a:rPr lang="en-US" altLang="zh-CN" sz="4000" b="1" dirty="0" smtClean="0">
                <a:latin typeface="+mn-ea"/>
                <a:ea typeface="+mn-ea"/>
              </a:rPr>
              <a:t/>
            </a:r>
            <a:br>
              <a:rPr lang="en-US" altLang="zh-CN" sz="4000" b="1" dirty="0" smtClean="0">
                <a:latin typeface="+mn-ea"/>
                <a:ea typeface="+mn-ea"/>
              </a:rPr>
            </a:br>
            <a:r>
              <a:rPr lang="en-US" altLang="zh-CN" sz="4000" b="1" dirty="0" smtClean="0">
                <a:solidFill>
                  <a:srgbClr val="FF0000"/>
                </a:solidFill>
                <a:latin typeface="+mn-ea"/>
                <a:ea typeface="+mn-ea"/>
              </a:rPr>
              <a:t>T</a:t>
            </a:r>
            <a:r>
              <a:rPr lang="en-US" altLang="zh-CN" sz="4000" b="1" dirty="0" smtClean="0">
                <a:latin typeface="+mn-ea"/>
                <a:ea typeface="+mn-ea"/>
              </a:rPr>
              <a:t> = Time-bound</a:t>
            </a:r>
            <a:r>
              <a:rPr lang="zh-CN" altLang="en-US" sz="4000" b="1" dirty="0" smtClean="0">
                <a:latin typeface="+mn-ea"/>
                <a:ea typeface="+mn-ea"/>
              </a:rPr>
              <a:t>（时限性） </a:t>
            </a:r>
            <a:endParaRPr lang="zh-CN" altLang="en-US" sz="4000" dirty="0">
              <a:latin typeface="+mj-ea"/>
            </a:endParaRPr>
          </a:p>
        </p:txBody>
      </p:sp>
      <p:sp>
        <p:nvSpPr>
          <p:cNvPr id="3" name="标题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SMART</a:t>
            </a: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原则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</a:rPr>
              <a:t>执行力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 smtClean="0"/>
              <a:t>想出一个好的创意？</a:t>
            </a:r>
            <a:endParaRPr lang="zh-CN" altLang="en-US" sz="4000" b="1" dirty="0"/>
          </a:p>
        </p:txBody>
      </p:sp>
      <p:pic>
        <p:nvPicPr>
          <p:cNvPr id="3" name="Picture 2" descr="http://www.yooyoo360.com/photo/2009-1-1/200901122018428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58214" y="0"/>
            <a:ext cx="785786" cy="8282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0413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</a:rPr>
              <a:t>做</a:t>
            </a:r>
            <a:r>
              <a:rPr lang="zh-CN" altLang="en-US" sz="4000" b="1" dirty="0" smtClean="0"/>
              <a:t>出一个好的创意！</a:t>
            </a:r>
            <a:endParaRPr lang="zh-CN" altLang="en-US" sz="4000" b="1" dirty="0"/>
          </a:p>
        </p:txBody>
      </p:sp>
      <p:pic>
        <p:nvPicPr>
          <p:cNvPr id="3" name="Picture 2" descr="http://www.yooyoo360.com/photo/2009-1-1/200901122018428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58214" y="0"/>
            <a:ext cx="785786" cy="8282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3637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职业技能</a:t>
            </a:r>
            <a:endParaRPr lang="zh-CN" altLang="en-US" dirty="0"/>
          </a:p>
        </p:txBody>
      </p:sp>
      <p:pic>
        <p:nvPicPr>
          <p:cNvPr id="4" name="Picture 2" descr="http://image.bitauto.com/dealer/news/100044179/4202bd8b-b102-4263-8ff0-05d3287ef16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00174"/>
            <a:ext cx="5572164" cy="4194320"/>
          </a:xfrm>
          <a:prstGeom prst="rect">
            <a:avLst/>
          </a:prstGeom>
          <a:noFill/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2071670" y="5643586"/>
            <a:ext cx="6586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深度</a:t>
            </a: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+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广度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Enough is never enough</a:t>
            </a:r>
            <a:r>
              <a:rPr lang="zh-CN" altLang="en-US" smtClean="0"/>
              <a:t>！</a:t>
            </a:r>
            <a:endParaRPr lang="zh-CN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71612"/>
            <a:ext cx="4953484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00100" y="5429264"/>
            <a:ext cx="4714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+mj-ea"/>
                <a:ea typeface="+mj-ea"/>
              </a:rPr>
              <a:t>为什么要这么做？</a:t>
            </a:r>
            <a:endParaRPr lang="en-US" altLang="zh-CN" sz="24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+mj-ea"/>
                <a:ea typeface="+mj-ea"/>
              </a:rPr>
              <a:t>	</a:t>
            </a:r>
            <a:r>
              <a:rPr lang="zh-CN" altLang="en-US" sz="2400" dirty="0" smtClean="0">
                <a:solidFill>
                  <a:srgbClr val="FF0000"/>
                </a:solidFill>
                <a:latin typeface="+mj-ea"/>
                <a:ea typeface="+mj-ea"/>
              </a:rPr>
              <a:t>有没有更好的方法？</a:t>
            </a:r>
            <a:endParaRPr lang="zh-CN" altLang="en-US" sz="2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23558" name="Picture 6" descr="http://www.gushici5.com/images/upic/201106/12/2B17255711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1571612"/>
            <a:ext cx="3333750" cy="4810125"/>
          </a:xfrm>
          <a:prstGeom prst="rect">
            <a:avLst/>
          </a:prstGeom>
          <a:noFill/>
        </p:spPr>
      </p:pic>
      <p:pic>
        <p:nvPicPr>
          <p:cNvPr id="8" name="Picture 2" descr="http://www.yooyoo360.com/photo/2009-1-1/2009011220184282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58214" y="0"/>
            <a:ext cx="785786" cy="8282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www.ctps.cn/PhotoNet/Profiles/iiiMe/20068920212556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2" y="500042"/>
            <a:ext cx="3929090" cy="5889428"/>
          </a:xfrm>
          <a:prstGeom prst="rect">
            <a:avLst/>
          </a:prstGeom>
          <a:noFill/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职业精神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news.xinhuanet.com/world/2012-01/03/122527038_41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3568" y="1268760"/>
            <a:ext cx="3294128" cy="329412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139952" y="2348880"/>
            <a:ext cx="4392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atin typeface="+mj-ea"/>
                <a:ea typeface="+mj-ea"/>
              </a:rPr>
              <a:t>给</a:t>
            </a:r>
            <a:r>
              <a:rPr lang="zh-CN" altLang="en-US" sz="4400" b="1" dirty="0" smtClean="0">
                <a:latin typeface="+mj-ea"/>
                <a:ea typeface="+mj-ea"/>
              </a:rPr>
              <a:t>自己打多少分？</a:t>
            </a:r>
            <a:endParaRPr lang="zh-CN" altLang="en-US" sz="6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3620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www.juniorreporter.com.sg/attachments/2008/08/3_200808150115161fo2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714488"/>
            <a:ext cx="5920375" cy="4090990"/>
          </a:xfrm>
          <a:prstGeom prst="rect">
            <a:avLst/>
          </a:prstGeom>
          <a:noFill/>
        </p:spPr>
      </p:pic>
      <p:sp>
        <p:nvSpPr>
          <p:cNvPr id="6" name="标题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 smtClean="0">
                <a:latin typeface="+mj-lt"/>
                <a:ea typeface="+mj-ea"/>
                <a:cs typeface="+mj-cs"/>
              </a:rPr>
              <a:t>人才，还是人力 ？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 descr="http://www.yooyoo360.com/photo/2009-1-1/2009011220184282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8214" y="0"/>
            <a:ext cx="785786" cy="8282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能力是什么？</a:t>
            </a:r>
            <a:endParaRPr lang="zh-CN" altLang="en-US" dirty="0"/>
          </a:p>
        </p:txBody>
      </p:sp>
      <p:pic>
        <p:nvPicPr>
          <p:cNvPr id="4" name="Picture 2" descr="http://www.yooyoo360.com/photo/2009-1-1/200901122018428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58214" y="0"/>
            <a:ext cx="785786" cy="828218"/>
          </a:xfrm>
          <a:prstGeom prst="rect">
            <a:avLst/>
          </a:prstGeom>
          <a:noFill/>
        </p:spPr>
      </p:pic>
      <p:pic>
        <p:nvPicPr>
          <p:cNvPr id="45058" name="Picture 2" descr="http://image11.m1905.cn/uploadfile/2012/0810/2012081006175585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8852" y="1357298"/>
            <a:ext cx="4697726" cy="51434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</a:rPr>
              <a:t>团队合作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yooyoo360.com/photo/2009-1-1/200901122018428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58214" y="0"/>
            <a:ext cx="785786" cy="828218"/>
          </a:xfrm>
          <a:prstGeom prst="rect">
            <a:avLst/>
          </a:prstGeom>
          <a:noFill/>
        </p:spPr>
      </p:pic>
      <p:pic>
        <p:nvPicPr>
          <p:cNvPr id="1026" name="Picture 2" descr="http://c2i.zhuoxiu.com.cn/upload/desk/576x373/1209/1347088632_26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92696"/>
            <a:ext cx="7005432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827584" y="5229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Teamwork 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1914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规范流程</a:t>
            </a:r>
            <a:endParaRPr lang="zh-CN" altLang="en-US" dirty="0"/>
          </a:p>
        </p:txBody>
      </p:sp>
      <p:pic>
        <p:nvPicPr>
          <p:cNvPr id="13316" name="Picture 4" descr="http://photocdn.sohu.com/20100807/Img27404653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785926"/>
            <a:ext cx="5857916" cy="388752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工作总结</a:t>
            </a:r>
            <a:endParaRPr lang="zh-CN" altLang="en-US" dirty="0"/>
          </a:p>
        </p:txBody>
      </p:sp>
      <p:pic>
        <p:nvPicPr>
          <p:cNvPr id="43010" name="Picture 2" descr="http://pic.anhuinews.com/0/03/68/06/3680669_50776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71612"/>
            <a:ext cx="7072362" cy="47379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35716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分享经验</a:t>
            </a:r>
            <a:endParaRPr lang="zh-CN" altLang="en-US" dirty="0"/>
          </a:p>
        </p:txBody>
      </p:sp>
      <p:pic>
        <p:nvPicPr>
          <p:cNvPr id="40962" name="Picture 2" descr="http://imgs.mama.cn/attachment/pic/youjiao/20120903/1346679227_1576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500174"/>
            <a:ext cx="6143668" cy="43374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IPD-CMM Capability Level </a:t>
            </a:r>
            <a:endParaRPr lang="zh-CN" altLang="en-US" dirty="0"/>
          </a:p>
        </p:txBody>
      </p:sp>
      <p:pic>
        <p:nvPicPr>
          <p:cNvPr id="4" name="Picture 2" descr="http://www.yooyoo360.com/photo/2009-1-1/200901122018428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58214" y="0"/>
            <a:ext cx="785786" cy="828218"/>
          </a:xfrm>
          <a:prstGeom prst="rect">
            <a:avLst/>
          </a:prstGeom>
          <a:noFill/>
        </p:spPr>
      </p:pic>
      <p:graphicFrame>
        <p:nvGraphicFramePr>
          <p:cNvPr id="8" name="内容占位符 7"/>
          <p:cNvGraphicFramePr>
            <a:graphicFrameLocks noGrp="1"/>
          </p:cNvGraphicFramePr>
          <p:nvPr>
            <p:ph idx="1"/>
          </p:nvPr>
        </p:nvGraphicFramePr>
        <p:xfrm>
          <a:off x="457200" y="1561794"/>
          <a:ext cx="8472518" cy="472472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82765"/>
                <a:gridCol w="2574134"/>
                <a:gridCol w="4015619"/>
              </a:tblGrid>
              <a:tr h="499139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Capability Level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Common Features</a:t>
                      </a:r>
                      <a:endParaRPr lang="zh-CN" altLang="en-US" sz="1600" dirty="0"/>
                    </a:p>
                  </a:txBody>
                  <a:tcPr/>
                </a:tc>
              </a:tr>
              <a:tr h="779477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5.</a:t>
                      </a:r>
                      <a:r>
                        <a:rPr lang="zh-CN" altLang="en-US" sz="1600" dirty="0" smtClean="0"/>
                        <a:t>自优化级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Continuously Improving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altLang="zh-CN" sz="1600" dirty="0" smtClean="0"/>
                        <a:t>Improving organizational capability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altLang="zh-CN" sz="1600" dirty="0" smtClean="0"/>
                        <a:t>Improving process</a:t>
                      </a:r>
                      <a:r>
                        <a:rPr lang="en-US" altLang="zh-CN" sz="1600" baseline="0" dirty="0" smtClean="0"/>
                        <a:t> </a:t>
                      </a:r>
                      <a:r>
                        <a:rPr lang="en-US" altLang="zh-CN" sz="1600" dirty="0" smtClean="0"/>
                        <a:t>effectiveness</a:t>
                      </a:r>
                      <a:endParaRPr lang="zh-CN" altLang="en-US" sz="1600" dirty="0"/>
                    </a:p>
                  </a:txBody>
                  <a:tcPr/>
                </a:tc>
              </a:tr>
              <a:tr h="779477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4.</a:t>
                      </a:r>
                      <a:r>
                        <a:rPr lang="zh-CN" altLang="en-US" sz="1600" dirty="0" smtClean="0"/>
                        <a:t>可管理级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Quantitatively Controlled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altLang="zh-CN" sz="1600" dirty="0" smtClean="0"/>
                        <a:t>Establishing measurable quality goals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altLang="zh-CN" sz="1600" dirty="0" smtClean="0"/>
                        <a:t>Objectively managing performance</a:t>
                      </a:r>
                    </a:p>
                  </a:txBody>
                  <a:tcPr/>
                </a:tc>
              </a:tr>
              <a:tr h="779477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3.</a:t>
                      </a:r>
                      <a:r>
                        <a:rPr lang="zh-CN" altLang="en-US" sz="1600" dirty="0" smtClean="0"/>
                        <a:t>已定义级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Well Defined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altLang="zh-CN" sz="1600" dirty="0" smtClean="0"/>
                        <a:t>Defining a standard process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altLang="zh-CN" sz="1600" dirty="0" smtClean="0"/>
                        <a:t>Perform the standard process</a:t>
                      </a:r>
                      <a:endParaRPr lang="zh-CN" altLang="en-US" sz="1600" dirty="0"/>
                    </a:p>
                  </a:txBody>
                  <a:tcPr/>
                </a:tc>
              </a:tr>
              <a:tr h="1435879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2.</a:t>
                      </a:r>
                      <a:r>
                        <a:rPr lang="zh-CN" altLang="en-US" sz="1600" dirty="0" smtClean="0"/>
                        <a:t>可重复级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Planned and Tracked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altLang="zh-CN" sz="1600" dirty="0" smtClean="0"/>
                        <a:t>Planning performance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altLang="zh-CN" sz="1600" dirty="0" smtClean="0"/>
                        <a:t>Disciplined</a:t>
                      </a:r>
                      <a:r>
                        <a:rPr lang="en-US" altLang="zh-CN" sz="1600" baseline="0" dirty="0" smtClean="0"/>
                        <a:t> </a:t>
                      </a:r>
                      <a:r>
                        <a:rPr lang="en-US" altLang="zh-CN" sz="1600" dirty="0" smtClean="0"/>
                        <a:t>performance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altLang="zh-CN" sz="1600" dirty="0" smtClean="0"/>
                        <a:t>Verifying performance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altLang="zh-CN" sz="1600" dirty="0" smtClean="0"/>
                        <a:t>Tracking performance</a:t>
                      </a:r>
                    </a:p>
                  </a:txBody>
                  <a:tcPr/>
                </a:tc>
              </a:tr>
              <a:tr h="451276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1.</a:t>
                      </a:r>
                      <a:r>
                        <a:rPr lang="zh-CN" altLang="en-US" sz="1600" dirty="0" smtClean="0"/>
                        <a:t>初始级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Preformed Informally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altLang="zh-CN" sz="1600" dirty="0" smtClean="0"/>
                        <a:t>Base practices performed</a:t>
                      </a: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 descr="http://www.taopic.com/uploads/allimg/110928/65-11092P95R66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676" name="AutoShape 4" descr="http://www.taopic.com/uploads/allimg/110928/65-11092P95R66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571612"/>
            <a:ext cx="6357950" cy="405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428596" y="35716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注重沟通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1314424" y="5630916"/>
            <a:ext cx="6586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一切问题都源于沟通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+mj-ea"/>
              </a:rPr>
              <a:t>理解万岁</a:t>
            </a:r>
            <a:endParaRPr lang="zh-CN" altLang="en-US" dirty="0">
              <a:latin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7408" y="1382948"/>
            <a:ext cx="4162425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直接连接符 5"/>
          <p:cNvCxnSpPr/>
          <p:nvPr/>
        </p:nvCxnSpPr>
        <p:spPr>
          <a:xfrm>
            <a:off x="5220072" y="2635324"/>
            <a:ext cx="3571900" cy="158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91510" y="1556792"/>
            <a:ext cx="350046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zh-CN" altLang="en-US" sz="2400" dirty="0" smtClean="0">
                <a:latin typeface="+mj-ea"/>
                <a:ea typeface="+mj-ea"/>
              </a:rPr>
              <a:t> 产品品相</a:t>
            </a:r>
            <a:endParaRPr lang="en-US" altLang="zh-CN" sz="2400" dirty="0" smtClean="0"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sz="2400" dirty="0" smtClean="0">
                <a:latin typeface="+mj-ea"/>
                <a:ea typeface="+mj-ea"/>
              </a:rPr>
              <a:t> 功能体验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1510" y="2852936"/>
            <a:ext cx="3500462" cy="37856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zh-CN" altLang="en-US" sz="2400" dirty="0" smtClean="0">
                <a:latin typeface="+mj-ea"/>
                <a:ea typeface="+mj-ea"/>
              </a:rPr>
              <a:t> 技术攻坚</a:t>
            </a:r>
            <a:endParaRPr lang="en-US" altLang="zh-CN" sz="2400" dirty="0" smtClean="0"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sz="2400" dirty="0" smtClean="0">
                <a:latin typeface="+mj-ea"/>
                <a:ea typeface="+mj-ea"/>
              </a:rPr>
              <a:t> 架构设计</a:t>
            </a:r>
            <a:endParaRPr lang="en-US" altLang="zh-CN" sz="2400" dirty="0" smtClean="0"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2400" dirty="0" smtClean="0">
                <a:latin typeface="+mj-ea"/>
                <a:ea typeface="+mj-ea"/>
              </a:rPr>
              <a:t> </a:t>
            </a:r>
            <a:r>
              <a:rPr lang="zh-CN" altLang="en-US" sz="2400" dirty="0" smtClean="0">
                <a:latin typeface="+mj-ea"/>
                <a:ea typeface="+mj-ea"/>
              </a:rPr>
              <a:t>技术交互</a:t>
            </a:r>
            <a:endParaRPr lang="en-US" altLang="zh-CN" sz="2400" dirty="0" smtClean="0"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sz="2400" dirty="0" smtClean="0">
                <a:latin typeface="+mj-ea"/>
                <a:ea typeface="+mj-ea"/>
              </a:rPr>
              <a:t> 异常处理</a:t>
            </a:r>
            <a:endParaRPr lang="en-US" altLang="zh-CN" sz="2400" dirty="0" smtClean="0"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2400" dirty="0" smtClean="0">
                <a:latin typeface="+mj-ea"/>
                <a:ea typeface="+mj-ea"/>
              </a:rPr>
              <a:t> </a:t>
            </a:r>
            <a:r>
              <a:rPr lang="zh-CN" altLang="en-US" sz="2400" dirty="0" smtClean="0">
                <a:latin typeface="+mj-ea"/>
                <a:ea typeface="+mj-ea"/>
              </a:rPr>
              <a:t>性能优化</a:t>
            </a:r>
            <a:endParaRPr lang="en-US" altLang="zh-CN" sz="2400" dirty="0" smtClean="0"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2400" dirty="0" smtClean="0">
                <a:latin typeface="+mj-ea"/>
                <a:ea typeface="+mj-ea"/>
              </a:rPr>
              <a:t> </a:t>
            </a:r>
            <a:r>
              <a:rPr lang="zh-CN" altLang="en-US" sz="2400" dirty="0" smtClean="0">
                <a:latin typeface="+mj-ea"/>
                <a:ea typeface="+mj-ea"/>
              </a:rPr>
              <a:t>版本兼容</a:t>
            </a:r>
            <a:endParaRPr lang="en-US" altLang="zh-CN" sz="2400" dirty="0" smtClean="0"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2400" dirty="0" smtClean="0">
                <a:latin typeface="+mj-ea"/>
                <a:ea typeface="+mj-ea"/>
              </a:rPr>
              <a:t> </a:t>
            </a:r>
            <a:r>
              <a:rPr lang="zh-CN" altLang="en-US" sz="2400" dirty="0" smtClean="0">
                <a:latin typeface="+mj-ea"/>
                <a:ea typeface="+mj-ea"/>
              </a:rPr>
              <a:t>耦合处理</a:t>
            </a:r>
            <a:endParaRPr lang="en-US" altLang="zh-CN" sz="2400" dirty="0" smtClean="0"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sz="2400" dirty="0" smtClean="0">
                <a:latin typeface="+mj-ea"/>
                <a:ea typeface="+mj-ea"/>
              </a:rPr>
              <a:t> 质量风险</a:t>
            </a:r>
            <a:endParaRPr lang="en-US" altLang="zh-CN" sz="2400" dirty="0" smtClean="0"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2400" dirty="0" smtClean="0">
                <a:latin typeface="+mj-ea"/>
                <a:ea typeface="+mj-ea"/>
              </a:rPr>
              <a:t> </a:t>
            </a:r>
            <a:r>
              <a:rPr lang="zh-CN" altLang="en-US" sz="2400" dirty="0" smtClean="0">
                <a:latin typeface="+mj-ea"/>
                <a:ea typeface="+mj-ea"/>
              </a:rPr>
              <a:t>需求变更</a:t>
            </a:r>
            <a:endParaRPr lang="en-US" altLang="zh-CN" sz="2400" dirty="0" smtClean="0">
              <a:latin typeface="+mj-ea"/>
              <a:ea typeface="+mj-ea"/>
            </a:endParaRPr>
          </a:p>
          <a:p>
            <a:r>
              <a:rPr lang="en-US" altLang="zh-CN" sz="2400" dirty="0" smtClean="0">
                <a:latin typeface="+mj-ea"/>
                <a:ea typeface="+mj-ea"/>
              </a:rPr>
              <a:t>     …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14942" y="785794"/>
            <a:ext cx="3429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+mj-ea"/>
                <a:ea typeface="+mj-ea"/>
              </a:rPr>
              <a:t>开发的冰山一脚</a:t>
            </a:r>
            <a:endParaRPr lang="zh-CN" altLang="en-US" sz="2800" dirty="0">
              <a:latin typeface="+mj-ea"/>
              <a:ea typeface="+mj-ea"/>
            </a:endParaRPr>
          </a:p>
        </p:txBody>
      </p:sp>
      <p:pic>
        <p:nvPicPr>
          <p:cNvPr id="10" name="Picture 2" descr="http://www.yooyoo360.com/photo/2009-1-1/2009011220184282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8214" y="0"/>
            <a:ext cx="785786" cy="8282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news.xinhuanet.com/world/2012-01/03/122527038_41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3568" y="1268760"/>
            <a:ext cx="3294128" cy="329412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139952" y="2348880"/>
            <a:ext cx="43924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latin typeface="+mj-ea"/>
                <a:ea typeface="+mj-ea"/>
              </a:rPr>
              <a:t>给</a:t>
            </a:r>
            <a:r>
              <a:rPr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团队</a:t>
            </a:r>
            <a:r>
              <a:rPr lang="zh-CN" altLang="en-US" sz="4400" b="1" dirty="0" smtClean="0">
                <a:latin typeface="+mj-ea"/>
                <a:ea typeface="+mj-ea"/>
              </a:rPr>
              <a:t>中</a:t>
            </a:r>
            <a:endParaRPr lang="en-US" altLang="zh-CN" sz="4400" b="1" dirty="0" smtClean="0">
              <a:latin typeface="+mj-ea"/>
              <a:ea typeface="+mj-ea"/>
            </a:endParaRPr>
          </a:p>
          <a:p>
            <a:r>
              <a:rPr lang="zh-CN" altLang="en-US" sz="4400" b="1" dirty="0" smtClean="0">
                <a:latin typeface="+mj-ea"/>
                <a:ea typeface="+mj-ea"/>
              </a:rPr>
              <a:t>的自己打多少分？</a:t>
            </a:r>
            <a:endParaRPr lang="zh-CN" altLang="en-US" sz="6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5843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表达自己</a:t>
            </a:r>
            <a:endParaRPr lang="zh-CN" altLang="en-US" dirty="0"/>
          </a:p>
        </p:txBody>
      </p:sp>
      <p:pic>
        <p:nvPicPr>
          <p:cNvPr id="4" name="Picture 2" descr="http://images.hsw.cn/webimages/attachement/jpg/site2/20081110/000ffe32bcdc0a822ad64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5275" y="1667000"/>
            <a:ext cx="6813449" cy="4714908"/>
          </a:xfrm>
          <a:prstGeom prst="rect">
            <a:avLst/>
          </a:prstGeom>
          <a:noFill/>
        </p:spPr>
      </p:pic>
      <p:pic>
        <p:nvPicPr>
          <p:cNvPr id="5" name="Picture 2" descr="http://www.yooyoo360.com/photo/2009-1-1/2009011220184282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8214" y="0"/>
            <a:ext cx="785786" cy="8282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寻求帮助</a:t>
            </a:r>
            <a:endParaRPr lang="zh-CN" altLang="en-US" dirty="0"/>
          </a:p>
        </p:txBody>
      </p:sp>
      <p:pic>
        <p:nvPicPr>
          <p:cNvPr id="16386" name="Picture 2" descr="http://picm.photophoto.cn/009/001/001/001001000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417638"/>
            <a:ext cx="6429420" cy="48756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</a:rPr>
              <a:t>总结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上箭头 4"/>
          <p:cNvSpPr/>
          <p:nvPr/>
        </p:nvSpPr>
        <p:spPr>
          <a:xfrm>
            <a:off x="1000100" y="714356"/>
            <a:ext cx="2214578" cy="5286412"/>
          </a:xfrm>
          <a:prstGeom prst="upArrow">
            <a:avLst>
              <a:gd name="adj1" fmla="val 50000"/>
              <a:gd name="adj2" fmla="val 62012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29190" y="980728"/>
            <a:ext cx="3143272" cy="132343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2000" dirty="0" smtClean="0"/>
              <a:t> 明确目标</a:t>
            </a:r>
            <a:endParaRPr lang="en-US" altLang="zh-CN" sz="20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000" dirty="0" smtClean="0"/>
              <a:t> 量化目标</a:t>
            </a:r>
            <a:endParaRPr lang="en-US" altLang="zh-CN" sz="20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000" dirty="0" smtClean="0"/>
              <a:t> 分解目标</a:t>
            </a:r>
            <a:endParaRPr lang="en-US" altLang="zh-CN" sz="2000" dirty="0" smtClean="0"/>
          </a:p>
          <a:p>
            <a:pPr>
              <a:buFont typeface="Arial" pitchFamily="34" charset="0"/>
              <a:buChar char="•"/>
            </a:pPr>
            <a:r>
              <a:rPr lang="en-US" altLang="zh-CN" sz="2000" dirty="0" smtClean="0"/>
              <a:t> SMART</a:t>
            </a:r>
            <a:r>
              <a:rPr lang="zh-CN" altLang="en-US" sz="2000" dirty="0" smtClean="0"/>
              <a:t>原则</a:t>
            </a:r>
            <a:endParaRPr lang="zh-CN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929190" y="2627651"/>
            <a:ext cx="3143272" cy="1323439"/>
          </a:xfrm>
          <a:prstGeom prst="rect">
            <a:avLst/>
          </a:prstGeom>
          <a:ln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2000" dirty="0" smtClean="0"/>
              <a:t> 职业技能</a:t>
            </a:r>
            <a:endParaRPr lang="en-US" altLang="zh-CN" sz="20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000" dirty="0" smtClean="0"/>
              <a:t> 职业精神</a:t>
            </a:r>
            <a:endParaRPr lang="en-US" altLang="zh-CN" sz="20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000" dirty="0" smtClean="0"/>
              <a:t> 持续提升（做人才）</a:t>
            </a:r>
            <a:endParaRPr lang="en-US" altLang="zh-CN" sz="20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000" dirty="0" smtClean="0"/>
              <a:t> 态度胜于能力</a:t>
            </a:r>
            <a:endParaRPr lang="zh-CN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929190" y="4298114"/>
            <a:ext cx="3143272" cy="163121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2000" dirty="0" smtClean="0"/>
              <a:t> 规范流程</a:t>
            </a:r>
            <a:endParaRPr lang="en-US" altLang="zh-CN" sz="20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000" dirty="0" smtClean="0"/>
              <a:t> 工作总结</a:t>
            </a:r>
            <a:endParaRPr lang="en-US" altLang="zh-CN" sz="20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000" dirty="0" smtClean="0"/>
              <a:t> 分享经验</a:t>
            </a:r>
            <a:endParaRPr lang="en-US" altLang="zh-CN" sz="20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000" dirty="0" smtClean="0"/>
              <a:t> 注重沟通（表达、换位）</a:t>
            </a:r>
            <a:endParaRPr lang="en-US" altLang="zh-CN" sz="20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000" dirty="0" smtClean="0"/>
              <a:t> 寻求帮助</a:t>
            </a:r>
            <a:endParaRPr lang="zh-CN" altLang="en-US" sz="2000" dirty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3500430" y="1484651"/>
            <a:ext cx="1214446" cy="571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目标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3500430" y="2841973"/>
            <a:ext cx="1214446" cy="571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执行力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3500430" y="4655312"/>
            <a:ext cx="1214446" cy="571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团队合作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</a:rPr>
              <a:t>其他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冒险精神</a:t>
            </a:r>
            <a:endParaRPr lang="zh-CN" altLang="en-US" dirty="0"/>
          </a:p>
        </p:txBody>
      </p:sp>
      <p:pic>
        <p:nvPicPr>
          <p:cNvPr id="6146" name="Picture 2" descr="http://jd.shijue.cvimage.cn/asset/51254b158ddf876b1b0000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428736"/>
            <a:ext cx="6745619" cy="45005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做简单的事</a:t>
            </a:r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90981" y="294938"/>
            <a:ext cx="5424489" cy="6277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换位思考</a:t>
            </a:r>
            <a:endParaRPr lang="zh-CN" altLang="en-US" dirty="0"/>
          </a:p>
        </p:txBody>
      </p:sp>
      <p:pic>
        <p:nvPicPr>
          <p:cNvPr id="1026" name="Picture 2" descr="http://a4.att.hudong.com/42/50/01300000767943129004508923236_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4591" y="1556792"/>
            <a:ext cx="4374818" cy="37769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可胜在于敌、不败在于己</a:t>
            </a:r>
            <a:endParaRPr lang="zh-CN" altLang="en-US" dirty="0"/>
          </a:p>
        </p:txBody>
      </p:sp>
      <p:sp>
        <p:nvSpPr>
          <p:cNvPr id="4098" name="AutoShape 2" descr="http://img3.imgtn.bdimg.com/it/u=4294606102,1832346291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00" name="AutoShape 4" descr="http://img3.imgtn.bdimg.com/it/u=4294606102,1832346291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02" name="AutoShape 6" descr="http://img3.imgtn.bdimg.com/it/u=4294606102,1832346291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04" name="AutoShape 8" descr="http://img3.imgtn.bdimg.com/it/u=4294606102,1832346291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105" name="Picture 9" descr="C:\Users\ahuabb\Desktop\e5ad99e6ada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74" y="2000239"/>
            <a:ext cx="3357586" cy="347292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1" dirty="0" smtClean="0">
                <a:solidFill>
                  <a:srgbClr val="FF0000"/>
                </a:solidFill>
              </a:rPr>
              <a:t>爱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 smtClean="0"/>
              <a:t>“如果一支球队缺少最重要的要素</a:t>
            </a:r>
            <a:r>
              <a:rPr lang="en-US" altLang="zh-CN" dirty="0" smtClean="0"/>
              <a:t>——</a:t>
            </a:r>
            <a:r>
              <a:rPr lang="zh-CN" altLang="en-US" b="1" dirty="0" smtClean="0">
                <a:solidFill>
                  <a:srgbClr val="FF0000"/>
                </a:solidFill>
              </a:rPr>
              <a:t>爱</a:t>
            </a:r>
            <a:r>
              <a:rPr lang="zh-CN" altLang="en-US" dirty="0" smtClean="0"/>
              <a:t>，那么其他要素将无关紧要了”</a:t>
            </a:r>
            <a:endParaRPr lang="zh-CN" altLang="en-US" dirty="0"/>
          </a:p>
        </p:txBody>
      </p:sp>
      <p:pic>
        <p:nvPicPr>
          <p:cNvPr id="3074" name="Picture 2" descr="http://img37.ddimg.cn/42/7/1178083707-1_w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2" y="3000372"/>
            <a:ext cx="3500462" cy="35004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99992" y="1661137"/>
            <a:ext cx="2571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latin typeface="+mj-ea"/>
                <a:ea typeface="+mj-ea"/>
              </a:rPr>
              <a:t>有效</a:t>
            </a:r>
            <a:r>
              <a:rPr lang="zh-CN" altLang="en-US" sz="6000" b="1" dirty="0" smtClean="0">
                <a:latin typeface="+mj-ea"/>
                <a:ea typeface="+mj-ea"/>
              </a:rPr>
              <a:t>，</a:t>
            </a:r>
            <a:endParaRPr lang="zh-CN" altLang="en-US" sz="6000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00124" y="2875583"/>
            <a:ext cx="257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无效？</a:t>
            </a:r>
            <a:endParaRPr lang="zh-CN" altLang="en-US" sz="4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7" name="Picture 2" descr="http://news.xinhuanet.com/world/2012-01/03/122527038_41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3568" y="1268760"/>
            <a:ext cx="3294128" cy="32941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85" y="0"/>
            <a:ext cx="9131515" cy="426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357290" y="4714884"/>
            <a:ext cx="65008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latin typeface="+mj-ea"/>
                <a:ea typeface="+mj-ea"/>
              </a:rPr>
              <a:t>骚年们，加油！</a:t>
            </a:r>
            <a:endParaRPr lang="zh-CN" altLang="en-US" sz="60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907704" y="2174999"/>
            <a:ext cx="4824536" cy="1470025"/>
          </a:xfrm>
        </p:spPr>
        <p:txBody>
          <a:bodyPr>
            <a:normAutofit fontScale="90000"/>
          </a:bodyPr>
          <a:lstStyle/>
          <a:p>
            <a:pPr algn="dist"/>
            <a:r>
              <a:rPr lang="zh-CN" altLang="en-US" dirty="0" smtClean="0"/>
              <a:t>避免做</a:t>
            </a:r>
            <a:r>
              <a:rPr lang="zh-CN" altLang="en-US" sz="6000" b="1" dirty="0" smtClean="0">
                <a:solidFill>
                  <a:srgbClr val="FF0000"/>
                </a:solidFill>
              </a:rPr>
              <a:t>重复</a:t>
            </a:r>
            <a:r>
              <a:rPr lang="zh-CN" altLang="en-US" dirty="0" smtClean="0"/>
              <a:t>的事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避免犯</a:t>
            </a:r>
            <a:r>
              <a:rPr lang="zh-CN" altLang="en-US" sz="6000" b="1" dirty="0">
                <a:solidFill>
                  <a:srgbClr val="FF0000"/>
                </a:solidFill>
              </a:rPr>
              <a:t>重复</a:t>
            </a:r>
            <a:r>
              <a:rPr lang="zh-CN" altLang="en-US" dirty="0" smtClean="0"/>
              <a:t>的错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7130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pic26.nipic.com/20121226/11248652_200324197134_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692977"/>
            <a:ext cx="7366273" cy="516502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642910" y="428604"/>
            <a:ext cx="2571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latin typeface="+mj-ea"/>
                <a:ea typeface="+mj-ea"/>
              </a:rPr>
              <a:t>团队</a:t>
            </a:r>
            <a:r>
              <a:rPr lang="zh-CN" altLang="en-US" sz="6000" b="1" dirty="0" smtClean="0">
                <a:latin typeface="+mj-ea"/>
                <a:ea typeface="+mj-ea"/>
              </a:rPr>
              <a:t>，</a:t>
            </a:r>
            <a:endParaRPr lang="zh-CN" altLang="en-US" sz="60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5852" y="1516551"/>
            <a:ext cx="52149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凝聚力 </a:t>
            </a:r>
            <a:r>
              <a:rPr lang="en-US" altLang="zh-CN" sz="4400" b="1" dirty="0" smtClean="0">
                <a:solidFill>
                  <a:srgbClr val="FF0000"/>
                </a:solidFill>
                <a:latin typeface="+mj-ea"/>
                <a:ea typeface="+mj-ea"/>
              </a:rPr>
              <a:t>+ </a:t>
            </a:r>
            <a:r>
              <a:rPr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执行力</a:t>
            </a:r>
            <a:endParaRPr lang="zh-CN" altLang="en-US" sz="4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60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</a:rPr>
              <a:t>目标</a:t>
            </a:r>
            <a:endParaRPr lang="zh-CN" altLang="en-US" sz="6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明确目标</a:t>
            </a:r>
            <a:endParaRPr lang="zh-CN" altLang="en-US" dirty="0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00174"/>
            <a:ext cx="6705600" cy="4772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500042"/>
            <a:ext cx="2786082" cy="2228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1357298"/>
            <a:ext cx="311467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4071942"/>
            <a:ext cx="3928592" cy="2576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14282" y="4357694"/>
            <a:ext cx="471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+mj-ea"/>
                <a:ea typeface="+mj-ea"/>
              </a:rPr>
              <a:t>有时候停下脚步，</a:t>
            </a:r>
            <a:endParaRPr lang="en-US" altLang="zh-CN" sz="3600" dirty="0" smtClean="0">
              <a:latin typeface="+mj-ea"/>
              <a:ea typeface="+mj-ea"/>
            </a:endParaRPr>
          </a:p>
          <a:p>
            <a:r>
              <a:rPr lang="en-US" altLang="zh-CN" sz="3600" dirty="0" smtClean="0">
                <a:latin typeface="+mj-ea"/>
                <a:ea typeface="+mj-ea"/>
              </a:rPr>
              <a:t>	</a:t>
            </a:r>
            <a:r>
              <a:rPr lang="zh-CN" altLang="en-US" sz="3600" dirty="0" smtClean="0">
                <a:latin typeface="+mj-ea"/>
                <a:ea typeface="+mj-ea"/>
              </a:rPr>
              <a:t>也是一种进步！</a:t>
            </a:r>
            <a:endParaRPr lang="zh-CN" altLang="en-US" sz="3600" dirty="0">
              <a:latin typeface="+mj-ea"/>
              <a:ea typeface="+mj-ea"/>
            </a:endParaRPr>
          </a:p>
        </p:txBody>
      </p:sp>
      <p:pic>
        <p:nvPicPr>
          <p:cNvPr id="23554" name="Picture 2" descr="http://www.yooyoo360.com/photo/2009-1-1/2009011220184282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58214" y="0"/>
            <a:ext cx="785786" cy="8282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</TotalTime>
  <Words>344</Words>
  <Application>Microsoft Office PowerPoint</Application>
  <PresentationFormat>全屏显示(4:3)</PresentationFormat>
  <Paragraphs>102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7" baseType="lpstr">
      <vt:lpstr>黑体</vt:lpstr>
      <vt:lpstr>微软雅黑</vt:lpstr>
      <vt:lpstr>Arial</vt:lpstr>
      <vt:lpstr>Franklin Gothic Book</vt:lpstr>
      <vt:lpstr>Franklin Gothic Medium</vt:lpstr>
      <vt:lpstr>Wingdings</vt:lpstr>
      <vt:lpstr>Office 主题</vt:lpstr>
      <vt:lpstr>如何更有效的工作</vt:lpstr>
      <vt:lpstr>PowerPoint 演示文稿</vt:lpstr>
      <vt:lpstr>PowerPoint 演示文稿</vt:lpstr>
      <vt:lpstr>PowerPoint 演示文稿</vt:lpstr>
      <vt:lpstr>避免做重复的事 避免犯重复的错</vt:lpstr>
      <vt:lpstr>PowerPoint 演示文稿</vt:lpstr>
      <vt:lpstr># 目标</vt:lpstr>
      <vt:lpstr>明确目标</vt:lpstr>
      <vt:lpstr>PowerPoint 演示文稿</vt:lpstr>
      <vt:lpstr>PowerPoint 演示文稿</vt:lpstr>
      <vt:lpstr>量化目标</vt:lpstr>
      <vt:lpstr>分解目标</vt:lpstr>
      <vt:lpstr>S = Specific  （明确性）  M = Measurable（可衡量性）  A = Attainable（可达成性）  R = Relevant  （相关性）  T = Time-bound（时限性） </vt:lpstr>
      <vt:lpstr># 执行力</vt:lpstr>
      <vt:lpstr>想出一个好的创意？</vt:lpstr>
      <vt:lpstr>做出一个好的创意！</vt:lpstr>
      <vt:lpstr>职业技能</vt:lpstr>
      <vt:lpstr>Enough is never enough！</vt:lpstr>
      <vt:lpstr>PowerPoint 演示文稿</vt:lpstr>
      <vt:lpstr>PowerPoint 演示文稿</vt:lpstr>
      <vt:lpstr>能力是什么？</vt:lpstr>
      <vt:lpstr># 团队合作</vt:lpstr>
      <vt:lpstr>PowerPoint 演示文稿</vt:lpstr>
      <vt:lpstr>规范流程</vt:lpstr>
      <vt:lpstr>工作总结</vt:lpstr>
      <vt:lpstr>分享经验</vt:lpstr>
      <vt:lpstr>IPD-CMM Capability Level </vt:lpstr>
      <vt:lpstr>PowerPoint 演示文稿</vt:lpstr>
      <vt:lpstr>理解万岁</vt:lpstr>
      <vt:lpstr>表达自己</vt:lpstr>
      <vt:lpstr>寻求帮助</vt:lpstr>
      <vt:lpstr># 总结</vt:lpstr>
      <vt:lpstr>PowerPoint 演示文稿</vt:lpstr>
      <vt:lpstr># 其他</vt:lpstr>
      <vt:lpstr>冒险精神</vt:lpstr>
      <vt:lpstr>做简单的事</vt:lpstr>
      <vt:lpstr>换位思考</vt:lpstr>
      <vt:lpstr>可胜在于敌、不败在于己</vt:lpstr>
      <vt:lpstr>爱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如何更有效的工作</dc:title>
  <dc:creator>ahuabb</dc:creator>
  <cp:lastModifiedBy>wuwenhua</cp:lastModifiedBy>
  <cp:revision>269</cp:revision>
  <dcterms:created xsi:type="dcterms:W3CDTF">2014-08-23T17:20:56Z</dcterms:created>
  <dcterms:modified xsi:type="dcterms:W3CDTF">2014-09-03T09:17:50Z</dcterms:modified>
</cp:coreProperties>
</file>